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Questrial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FD87947-D322-4B79-A5D4-12223D88085C}">
  <a:tblStyle styleId="{EFD87947-D322-4B79-A5D4-12223D8808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Questrial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72725cc1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c72725cc1_0_10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724195d1_0_8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724195d1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72725cc1_0_10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72725cc1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724195d1_0_8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724195d1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724195d1_0_9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724195d1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724195d1_0_8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724195d1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724195d1_0_8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724195d1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724195d1_0_9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724195d1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dcb0c3ae_2_1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dcb0c3ae_2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724195d1_0_9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724195d1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dcb0c3ae_2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2dcb0c3ae_2_1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af9cf93b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caf9cf93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af9cf93b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af9cf93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af9cf93b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af9cf93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724195d1_0_9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724195d1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724195d1_0_9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724195d1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724195d1_0_8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c724195d1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72725cc1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c72725cc1_0_10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72725cc1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c72725cc1_0_10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724195d1_0_4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724195d1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724195d1_0_4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c724195d1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724195d1_0_4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724195d1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724195d1_0_9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724195d1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29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31.png"/><Relationship Id="rId7" Type="http://schemas.openxmlformats.org/officeDocument/2006/relationships/image" Target="../media/image25.jpg"/><Relationship Id="rId8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us-east-1.online.tableau.com/t/bitcoinprediction/views/FinalBigDataBitcoinWorkbook/BitcoinLiveData?:embed=y&amp;:showAppBanner=false&amp;:showShareOptions=true&amp;:display_count=no&amp;:showVizHome=n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8.png"/><Relationship Id="rId13" Type="http://schemas.openxmlformats.org/officeDocument/2006/relationships/image" Target="../media/image10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>
            <p:ph idx="4294967295" type="ctrTitle"/>
          </p:nvPr>
        </p:nvSpPr>
        <p:spPr>
          <a:xfrm>
            <a:off x="1426400" y="4948950"/>
            <a:ext cx="9561600" cy="1405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BITCOIN  </a:t>
            </a:r>
            <a:r>
              <a:rPr b="1" lang="en-US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PRICE</a:t>
            </a:r>
            <a:r>
              <a:rPr b="1" i="0" lang="en-US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PREDICTION USING  SENTIMENT  ANALYSIS (ID - 201712</a:t>
            </a:r>
            <a:r>
              <a:rPr b="1" lang="en-US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</a:t>
            </a:r>
            <a:r>
              <a:rPr b="1" i="0" lang="en-US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5)</a:t>
            </a:r>
            <a:endParaRPr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14"/>
          <p:cNvSpPr txBox="1"/>
          <p:nvPr>
            <p:ph idx="4294967295" type="subTitle"/>
          </p:nvPr>
        </p:nvSpPr>
        <p:spPr>
          <a:xfrm>
            <a:off x="567050" y="6393750"/>
            <a:ext cx="12095700" cy="756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Ketan M. Mehta – kmm2304  | </a:t>
            </a:r>
            <a:r>
              <a:rPr lang="en-US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Chandra S Narain </a:t>
            </a:r>
            <a:r>
              <a:rPr i="0" lang="en-US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K</a:t>
            </a:r>
            <a:r>
              <a:rPr lang="en-US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appera</a:t>
            </a:r>
            <a:r>
              <a:rPr i="0" lang="en-US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 – </a:t>
            </a:r>
            <a:r>
              <a:rPr lang="en-US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ck</a:t>
            </a:r>
            <a:r>
              <a:rPr i="0" lang="en-US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2840  |   </a:t>
            </a:r>
            <a:r>
              <a:rPr lang="en-US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Venkata Sai </a:t>
            </a:r>
            <a:r>
              <a:rPr i="0" lang="en-US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-US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riharsha Sammeta </a:t>
            </a:r>
            <a:r>
              <a:rPr i="0" lang="en-US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–</a:t>
            </a:r>
            <a:r>
              <a:rPr lang="en-US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 vs</a:t>
            </a:r>
            <a:r>
              <a:rPr i="0" lang="en-US" u="none" cap="none" strike="noStrike">
                <a:solidFill>
                  <a:srgbClr val="000000"/>
                </a:solidFill>
                <a:highlight>
                  <a:srgbClr val="CCCCCC"/>
                </a:highlight>
                <a:latin typeface="Nunito"/>
                <a:ea typeface="Nunito"/>
                <a:cs typeface="Nunito"/>
                <a:sym typeface="Nunito"/>
              </a:rPr>
              <a:t>2626 </a:t>
            </a:r>
            <a:endParaRPr>
              <a:solidFill>
                <a:srgbClr val="000000"/>
              </a:solidFill>
              <a:highlight>
                <a:srgbClr val="CCCCCC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/>
          <p:nvPr/>
        </p:nvSpPr>
        <p:spPr>
          <a:xfrm>
            <a:off x="9685775" y="3035126"/>
            <a:ext cx="277800" cy="463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9721466" y="4841773"/>
            <a:ext cx="277800" cy="43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3464636" y="2120425"/>
            <a:ext cx="7269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7310102" y="2120413"/>
            <a:ext cx="7269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7376777" y="3966548"/>
            <a:ext cx="7269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3464636" y="3982512"/>
            <a:ext cx="726900" cy="3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Data Preprocessing: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869100" y="3542550"/>
            <a:ext cx="2298600" cy="1197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Coindesk API</a:t>
            </a:r>
            <a:endParaRPr sz="2400"/>
          </a:p>
        </p:txBody>
      </p:sp>
      <p:sp>
        <p:nvSpPr>
          <p:cNvPr id="221" name="Google Shape;221;p23"/>
          <p:cNvSpPr/>
          <p:nvPr/>
        </p:nvSpPr>
        <p:spPr>
          <a:xfrm>
            <a:off x="4545650" y="3526600"/>
            <a:ext cx="2298600" cy="1197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Bitcoin Price</a:t>
            </a:r>
            <a:endParaRPr sz="2400"/>
          </a:p>
        </p:txBody>
      </p:sp>
      <p:sp>
        <p:nvSpPr>
          <p:cNvPr id="222" name="Google Shape;222;p23"/>
          <p:cNvSpPr/>
          <p:nvPr/>
        </p:nvSpPr>
        <p:spPr>
          <a:xfrm>
            <a:off x="802050" y="1696125"/>
            <a:ext cx="2432700" cy="1197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unito"/>
                <a:ea typeface="Nunito"/>
                <a:cs typeface="Nunito"/>
                <a:sym typeface="Nunito"/>
              </a:rPr>
              <a:t>Reddit /Tweets</a:t>
            </a:r>
            <a:endParaRPr sz="2400"/>
          </a:p>
        </p:txBody>
      </p:sp>
      <p:sp>
        <p:nvSpPr>
          <p:cNvPr id="223" name="Google Shape;223;p23"/>
          <p:cNvSpPr/>
          <p:nvPr/>
        </p:nvSpPr>
        <p:spPr>
          <a:xfrm>
            <a:off x="4545650" y="1733175"/>
            <a:ext cx="2298600" cy="1197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unito"/>
                <a:ea typeface="Nunito"/>
                <a:cs typeface="Nunito"/>
                <a:sym typeface="Nunito"/>
              </a:rPr>
              <a:t>Stemming,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unito"/>
                <a:ea typeface="Nunito"/>
                <a:cs typeface="Nunito"/>
                <a:sym typeface="Nunito"/>
              </a:rPr>
              <a:t>Tokenization,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unito"/>
                <a:ea typeface="Nunito"/>
                <a:cs typeface="Nunito"/>
                <a:sym typeface="Nunito"/>
              </a:rPr>
              <a:t>Embedding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8620175" y="1647475"/>
            <a:ext cx="2298600" cy="11979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Sentiment Extraction</a:t>
            </a:r>
            <a:endParaRPr sz="2400"/>
          </a:p>
        </p:txBody>
      </p:sp>
      <p:sp>
        <p:nvSpPr>
          <p:cNvPr id="225" name="Google Shape;225;p23"/>
          <p:cNvSpPr/>
          <p:nvPr/>
        </p:nvSpPr>
        <p:spPr>
          <a:xfrm>
            <a:off x="8711075" y="3569375"/>
            <a:ext cx="2298600" cy="11979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Merge</a:t>
            </a:r>
            <a:endParaRPr sz="2400"/>
          </a:p>
        </p:txBody>
      </p:sp>
      <p:sp>
        <p:nvSpPr>
          <p:cNvPr id="226" name="Google Shape;226;p23"/>
          <p:cNvSpPr/>
          <p:nvPr/>
        </p:nvSpPr>
        <p:spPr>
          <a:xfrm>
            <a:off x="8711075" y="5350975"/>
            <a:ext cx="2298600" cy="119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Feature Vector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Predictive Models: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1264575" y="2620800"/>
            <a:ext cx="8787000" cy="36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Two types of Models: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91440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Nunito"/>
              <a:buAutoNum type="arabicPeriod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Traditional time-series ARIMA model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unito"/>
              <a:buAutoNum type="arabicPeriod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Deep Learning Models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" lvl="0" marL="228600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300" y="245324"/>
            <a:ext cx="3683075" cy="17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ARIMA MODEL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1246375" y="2066225"/>
            <a:ext cx="10175400" cy="445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utoregressive 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ntegrated 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oving 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A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verage - Time Series model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with lag  = 10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with D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ifference order =  1 to make the time series stationary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 with moving average = 2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Train / Test : 70/30 ratio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Total MSE: 104.41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" lvl="0" marL="228600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ARIMA plot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s and performance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700" y="1684375"/>
            <a:ext cx="8580276" cy="483147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10081950" y="3895813"/>
            <a:ext cx="1964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Mean Squared Error: </a:t>
            </a:r>
            <a:endParaRPr>
              <a:solidFill>
                <a:schemeClr val="lt1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104.41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Deep Learning Model: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2" name="Google Shape;252;p27"/>
          <p:cNvSpPr txBox="1"/>
          <p:nvPr>
            <p:ph idx="1" type="body"/>
          </p:nvPr>
        </p:nvSpPr>
        <p:spPr>
          <a:xfrm>
            <a:off x="1246375" y="2066225"/>
            <a:ext cx="10175400" cy="397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Nunito"/>
              <a:buChar char="•"/>
            </a:pPr>
            <a:r>
              <a:rPr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Simple Sequence to Sequence to model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Nunito"/>
              <a:buChar char="•"/>
            </a:pPr>
            <a:r>
              <a:rPr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1000 Hidden Dimension for Encoder and Decoder LSTMS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Nunito"/>
              <a:buChar char="•"/>
            </a:pPr>
            <a:r>
              <a:rPr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KERAS and Tensor Flow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Nunito"/>
              <a:buChar char="•"/>
            </a:pPr>
            <a:r>
              <a:rPr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Adam Optimizer | 100 Batchsize | 300 epochs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Nunito"/>
              <a:buChar char="•"/>
            </a:pPr>
            <a:r>
              <a:rPr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Loss function: Minimize Mean Squared Loss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" lvl="0" marL="228600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3551" y="186800"/>
            <a:ext cx="3115224" cy="206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Deep Learning Model - Performance: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1296800" y="1982750"/>
            <a:ext cx="8999700" cy="374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" lvl="0" marL="228600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60" name="Google Shape;260;p28"/>
          <p:cNvGraphicFramePr/>
          <p:nvPr/>
        </p:nvGraphicFramePr>
        <p:xfrm>
          <a:off x="1712675" y="243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{EFD87947-D322-4B79-A5D4-12223D88085C}</a:tableStyleId>
              </a:tblPr>
              <a:tblGrid>
                <a:gridCol w="4083975"/>
                <a:gridCol w="4083975"/>
              </a:tblGrid>
              <a:tr h="5680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Input Sequence Length</a:t>
                      </a:r>
                      <a:endParaRPr b="1" sz="24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RMSE</a:t>
                      </a:r>
                      <a:endParaRPr b="1" sz="24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3D85C6"/>
                    </a:solidFill>
                  </a:tcPr>
                </a:tc>
              </a:tr>
              <a:tr h="5680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Lookback = 1</a:t>
                      </a:r>
                      <a:endParaRPr sz="24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85</a:t>
                      </a:r>
                      <a:endParaRPr sz="24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680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Lookback  = 2</a:t>
                      </a:r>
                      <a:endParaRPr sz="24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42</a:t>
                      </a:r>
                      <a:endParaRPr sz="24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680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Lookback = 3</a:t>
                      </a:r>
                      <a:endParaRPr sz="24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62</a:t>
                      </a:r>
                      <a:endParaRPr sz="24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680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Lookback = 2 + Sentiment</a:t>
                      </a:r>
                      <a:endParaRPr sz="24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FF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32 ✅ </a:t>
                      </a:r>
                      <a:endParaRPr sz="2400">
                        <a:solidFill>
                          <a:srgbClr val="00FF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Deep Learning Model - Prediction Plots: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6" name="Google Shape;266;p29"/>
          <p:cNvSpPr txBox="1"/>
          <p:nvPr>
            <p:ph idx="1" type="body"/>
          </p:nvPr>
        </p:nvSpPr>
        <p:spPr>
          <a:xfrm>
            <a:off x="1246375" y="2066225"/>
            <a:ext cx="10175400" cy="445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" lvl="0" marL="228600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386" y="1185800"/>
            <a:ext cx="8304690" cy="53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8925" y="766175"/>
            <a:ext cx="1618950" cy="11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Notification System: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1252475" y="2431075"/>
            <a:ext cx="10175400" cy="363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Nunito"/>
              <a:buChar char="•"/>
            </a:pPr>
            <a:r>
              <a:rPr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if (future bitcoin price &gt; ‘+’ threshold of diff) → </a:t>
            </a:r>
            <a:r>
              <a:rPr b="1"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SMS ‘Buy’</a:t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Nunito"/>
              <a:buChar char="•"/>
            </a:pPr>
            <a:r>
              <a:rPr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if (future bitcoin price &lt; ‘-’  threshold of diff) → </a:t>
            </a:r>
            <a:r>
              <a:rPr b="1"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SMS ‘Sell’ </a:t>
            </a:r>
            <a:endParaRPr b="1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Nunito"/>
              <a:buChar char="•"/>
            </a:pPr>
            <a:r>
              <a:rPr b="1"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Twilio:</a:t>
            </a:r>
            <a:r>
              <a:rPr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/>
              <a:t>Event triggered programmable alerts sent via sms/pictures.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Nunito"/>
              <a:buChar char="•"/>
            </a:pPr>
            <a:r>
              <a:rPr lang="en-US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used Twilio API to send SMS to registered users</a:t>
            </a: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" lvl="0" marL="228600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098" y="766175"/>
            <a:ext cx="1778825" cy="11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/>
          <p:nvPr/>
        </p:nvSpPr>
        <p:spPr>
          <a:xfrm>
            <a:off x="1167525" y="3684025"/>
            <a:ext cx="796500" cy="24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18405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6225" y="3168100"/>
            <a:ext cx="2002950" cy="9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913" y="1548900"/>
            <a:ext cx="2013525" cy="9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9350" y="3168102"/>
            <a:ext cx="1618950" cy="9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Automated Pipeline: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2242875" y="4287350"/>
            <a:ext cx="1866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Collection &amp;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Preprocessing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4409450" y="2717075"/>
            <a:ext cx="2845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Model: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LSTM Sequence-to-Sequence 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7924238" y="4287350"/>
            <a:ext cx="1866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Presentation: 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Bitcoin Price Chart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10084050" y="4287350"/>
            <a:ext cx="2098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Notifications</a:t>
            </a: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SMS Alerts (Buy / Sell)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9943523" y="3689850"/>
            <a:ext cx="451500" cy="24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18405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00" y="3373000"/>
            <a:ext cx="865325" cy="8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/>
          <p:nvPr/>
        </p:nvSpPr>
        <p:spPr>
          <a:xfrm>
            <a:off x="642450" y="3996200"/>
            <a:ext cx="1733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Bitcoin Price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(CoinDesk API)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923" y="5332850"/>
            <a:ext cx="895400" cy="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/>
          <p:nvPr/>
        </p:nvSpPr>
        <p:spPr>
          <a:xfrm rot="-1161292">
            <a:off x="1225706" y="5031712"/>
            <a:ext cx="850889" cy="2432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18405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 rot="552">
            <a:off x="1029335" y="5275475"/>
            <a:ext cx="1866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Tweets about ‘Bitcoin’  or  ‘BTC’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575" y="1842693"/>
            <a:ext cx="1051500" cy="59358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/>
          <p:nvPr/>
        </p:nvSpPr>
        <p:spPr>
          <a:xfrm rot="1742222">
            <a:off x="1223438" y="2690142"/>
            <a:ext cx="855421" cy="2431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18405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7" name="Google Shape;297;p31"/>
          <p:cNvSpPr/>
          <p:nvPr/>
        </p:nvSpPr>
        <p:spPr>
          <a:xfrm rot="2212">
            <a:off x="4004248" y="3660934"/>
            <a:ext cx="466200" cy="24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18405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 rot="552">
            <a:off x="1292685" y="2027513"/>
            <a:ext cx="1866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Posts / Reddits</a:t>
            </a: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on ‘Bitcoin’  or  ‘BTC’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9426" y="3197100"/>
            <a:ext cx="1646138" cy="10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21055" y="4405063"/>
            <a:ext cx="2143923" cy="8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/>
          <p:nvPr/>
        </p:nvSpPr>
        <p:spPr>
          <a:xfrm rot="5398346">
            <a:off x="5442489" y="3723654"/>
            <a:ext cx="623700" cy="24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18405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4409450" y="5548375"/>
            <a:ext cx="2845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Storage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4547650" y="1388225"/>
            <a:ext cx="2669400" cy="467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/>
          <p:nvPr/>
        </p:nvSpPr>
        <p:spPr>
          <a:xfrm rot="2212">
            <a:off x="7294261" y="3660934"/>
            <a:ext cx="466200" cy="24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18405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 rot="278">
            <a:off x="3980600" y="6260900"/>
            <a:ext cx="3703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Google Cloud - Compute &amp; SQL Instance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55500" y="5629471"/>
            <a:ext cx="1051500" cy="67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type="title"/>
          </p:nvPr>
        </p:nvSpPr>
        <p:spPr>
          <a:xfrm>
            <a:off x="5150100" y="2929500"/>
            <a:ext cx="18918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i="1" lang="en-US" u="sng">
                <a:solidFill>
                  <a:srgbClr val="00FFFF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Demo</a:t>
            </a:r>
            <a:endParaRPr b="1" i="1">
              <a:solidFill>
                <a:srgbClr val="00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Outline: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850" y="186800"/>
            <a:ext cx="3347852" cy="1673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40300" y="1360850"/>
            <a:ext cx="10175400" cy="5285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What is BitCoin?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Motivation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System Overview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Data Exploration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Models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Results/Demo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Business model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Future Work 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" lvl="0" marL="228600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Demo - </a:t>
            </a:r>
            <a:r>
              <a:rPr b="1" lang="en-US" sz="3000">
                <a:latin typeface="Nunito"/>
                <a:ea typeface="Nunito"/>
                <a:cs typeface="Nunito"/>
                <a:sym typeface="Nunito"/>
              </a:rPr>
              <a:t>Real-Time predictions database in mysql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413" y="1185798"/>
            <a:ext cx="6651178" cy="5367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Demo -  </a:t>
            </a:r>
            <a:r>
              <a:rPr b="1" lang="en-US" sz="3000">
                <a:latin typeface="Nunito"/>
                <a:ea typeface="Nunito"/>
                <a:cs typeface="Nunito"/>
                <a:sym typeface="Nunito"/>
              </a:rPr>
              <a:t>Tableau plots 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625" y="1185798"/>
            <a:ext cx="8587849" cy="5367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Demo -  </a:t>
            </a:r>
            <a:r>
              <a:rPr b="1" lang="en-US" sz="3000">
                <a:latin typeface="Nunito"/>
                <a:ea typeface="Nunito"/>
                <a:cs typeface="Nunito"/>
                <a:sym typeface="Nunito"/>
              </a:rPr>
              <a:t>Real-Time SMS Notifications using Twilio</a:t>
            </a:r>
            <a:endParaRPr b="1" sz="3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00" y="1185800"/>
            <a:ext cx="9994001" cy="495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idx="1" type="body"/>
          </p:nvPr>
        </p:nvSpPr>
        <p:spPr>
          <a:xfrm>
            <a:off x="1143012" y="2626512"/>
            <a:ext cx="9906000" cy="3541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Add more sources  →  improve predictive power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Automated Bitcoin trading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Extend it to other crypto-currencies such as Etherium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Incorporate more robust models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Venture Capital and Startup !! 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36"/>
          <p:cNvSpPr txBox="1"/>
          <p:nvPr>
            <p:ph type="title"/>
          </p:nvPr>
        </p:nvSpPr>
        <p:spPr>
          <a:xfrm>
            <a:off x="1141400" y="32664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Future: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6" name="Google Shape;3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350" y="377000"/>
            <a:ext cx="3646524" cy="20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title"/>
          </p:nvPr>
        </p:nvSpPr>
        <p:spPr>
          <a:xfrm>
            <a:off x="4363192" y="2249475"/>
            <a:ext cx="2984700" cy="1478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Questions:</a:t>
            </a:r>
            <a:endParaRPr/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300" y="2016487"/>
            <a:ext cx="5021412" cy="282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3939593" y="2689650"/>
            <a:ext cx="4312800" cy="1478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Thank  you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58550" y="1525050"/>
            <a:ext cx="10175400" cy="445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Decentralized digital Crypto-Currency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Peer-to-Peer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1BTC =</a:t>
            </a:r>
            <a:r>
              <a:rPr b="1" lang="en-US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 16, 426 USD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(today)!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u="sng">
                <a:latin typeface="Nunito"/>
                <a:ea typeface="Nunito"/>
                <a:cs typeface="Nunito"/>
                <a:sym typeface="Nunito"/>
              </a:rPr>
              <a:t>Enabled by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 :</a:t>
            </a:r>
            <a:r>
              <a:rPr b="1" lang="en-US" u="sng">
                <a:latin typeface="Nunito"/>
                <a:ea typeface="Nunito"/>
                <a:cs typeface="Nunito"/>
                <a:sym typeface="Nunito"/>
              </a:rPr>
              <a:t> 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Blockchain - 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distributed immutable ledger 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Mining - 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record-keeping service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Wallets - 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stores information to transact bitcoins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" lvl="0" marL="228600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16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What is Bitcoin ?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950" y="253650"/>
            <a:ext cx="2313000" cy="17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Why this sudden importance ?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875" y="145950"/>
            <a:ext cx="2765424" cy="15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46375" y="2066225"/>
            <a:ext cx="10175400" cy="445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Decentralization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- no central authority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Privacy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- funds are tied to bitcoin addresses not real-world entities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21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Scalability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- due to Segregated Witness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21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Reliability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 - distributed immutable ledger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21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solidFill>
                  <a:srgbClr val="00FF00"/>
                </a:solidFill>
                <a:latin typeface="Nunito"/>
                <a:ea typeface="Nunito"/>
                <a:cs typeface="Nunito"/>
                <a:sym typeface="Nunito"/>
              </a:rPr>
              <a:t>Result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 : 1BTC  =  1030 USD (Jan 2017)   →   16, 426 USD (today)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" lvl="0" marL="228600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Why bitcoin price prediction?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4020" y="155800"/>
            <a:ext cx="2728726" cy="17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46375" y="2066225"/>
            <a:ext cx="10175400" cy="445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1st time Bitcoin users &gt; 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10x times this year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Highly volatile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in nature  →  difficult to predict. 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Very high returns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than conventional financial trading.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Many newbies want to join everyday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000"/>
              <a:buFont typeface="Nunito"/>
              <a:buChar char="•"/>
            </a:pPr>
            <a:r>
              <a:rPr b="1" lang="en-US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Enter AI !!</a:t>
            </a:r>
            <a:endParaRPr b="1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" lvl="0" marL="22860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Business Proposal: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825" y="186800"/>
            <a:ext cx="2136075" cy="21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46375" y="2066225"/>
            <a:ext cx="10175400" cy="445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Capitalize on the idea of increasing interest in Bitcoins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Leverage AI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- Predict future price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21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Automatic alerts system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to trade bitcoin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21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Bank on Big Data Technologies to build 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scalable model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2100"/>
              </a:spcBef>
              <a:spcAft>
                <a:spcPts val="0"/>
              </a:spcAft>
              <a:buSzPts val="3000"/>
              <a:buFont typeface="Nunito"/>
              <a:buChar char="•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Minimal investment and maximum returns !!</a:t>
            </a:r>
            <a:endParaRPr b="1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100" lvl="0" marL="228600" rtl="0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25" y="5341247"/>
            <a:ext cx="3772975" cy="15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557" y="4129349"/>
            <a:ext cx="2857518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625" y="3207362"/>
            <a:ext cx="3163974" cy="16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0600" y="0"/>
            <a:ext cx="35814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4175" y="5366592"/>
            <a:ext cx="2319725" cy="146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74" y="5228574"/>
            <a:ext cx="221029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6625" y="1689400"/>
            <a:ext cx="43175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48525" y="1573981"/>
            <a:ext cx="2705775" cy="27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31525" y="5290525"/>
            <a:ext cx="2319732" cy="13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15650" y="47263"/>
            <a:ext cx="1810475" cy="18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89175" y="1689400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44151" y="3688325"/>
            <a:ext cx="2091303" cy="11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Technologies Used: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Font typeface="Nunito"/>
              <a:buChar char="●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ollected 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3 types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of data: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7350" lvl="1" marL="914400" rtl="0">
              <a:spcBef>
                <a:spcPts val="0"/>
              </a:spcBef>
              <a:spcAft>
                <a:spcPts val="0"/>
              </a:spcAft>
              <a:buSzPts val="2500"/>
              <a:buFont typeface="Nunito"/>
              <a:buChar char="○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Reddit reviews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- from Reddit Archives.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7350" lvl="1" marL="914400" rtl="0">
              <a:spcBef>
                <a:spcPts val="0"/>
              </a:spcBef>
              <a:spcAft>
                <a:spcPts val="0"/>
              </a:spcAft>
              <a:buSzPts val="2500"/>
              <a:buFont typeface="Nunito"/>
              <a:buChar char="○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Tweets 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- using Tweepy API.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87350" lvl="1" marL="914400" rtl="0">
              <a:spcBef>
                <a:spcPts val="0"/>
              </a:spcBef>
              <a:spcAft>
                <a:spcPts val="0"/>
              </a:spcAft>
              <a:buSzPts val="2500"/>
              <a:buFont typeface="Nunito"/>
              <a:buChar char="○"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Bitcoin Price data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- using Coindesk API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Nunito"/>
              <a:buChar char="●"/>
            </a:pPr>
            <a:r>
              <a:rPr b="1" lang="en-US" sz="2000">
                <a:latin typeface="Nunito"/>
                <a:ea typeface="Nunito"/>
                <a:cs typeface="Nunito"/>
                <a:sym typeface="Nunito"/>
              </a:rPr>
              <a:t>Google Cloud Platform + Mysql </a:t>
            </a: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:  To store the continuously fetched data.</a:t>
            </a:r>
            <a:br>
              <a:rPr lang="en-US">
                <a:latin typeface="Nunito"/>
                <a:ea typeface="Nunito"/>
                <a:cs typeface="Nunito"/>
                <a:sym typeface="Nunito"/>
              </a:rPr>
            </a:b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175" y="413500"/>
            <a:ext cx="2493150" cy="24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Data Collection: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" lvl="0" marL="228600">
              <a:spcBef>
                <a:spcPts val="10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63" y="1103275"/>
            <a:ext cx="10615474" cy="55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>
            <p:ph type="title"/>
          </p:nvPr>
        </p:nvSpPr>
        <p:spPr>
          <a:xfrm>
            <a:off x="1143000" y="186798"/>
            <a:ext cx="9857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Data Exploration: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